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1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</p:sldIdLst>
  <p:sldSz cy="6858000" cx="9906000"/>
  <p:notesSz cx="6858000" cy="9144000"/>
  <p:embeddedFontLst>
    <p:embeddedFont>
      <p:font typeface="Nanum Gothic"/>
      <p:regular r:id="rId6"/>
      <p:bold r:id="rId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8" roundtripDataSignature="AMtx7mgiY59MvBKlquhQDeOQoCcXrBxsb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6" Type="http://schemas.openxmlformats.org/officeDocument/2006/relationships/font" Target="fonts/NanumGothic-regular.fntdata"/><Relationship Id="rId7" Type="http://schemas.openxmlformats.org/officeDocument/2006/relationships/font" Target="fonts/NanumGothic-bold.fntdata"/><Relationship Id="rId8" Type="http://customschemas.google.com/relationships/presentationmetadata" Target="metadata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/>
          <p:nvPr>
            <p:ph idx="2" type="sldImg"/>
          </p:nvPr>
        </p:nvSpPr>
        <p:spPr>
          <a:xfrm>
            <a:off x="1200150" y="1143000"/>
            <a:ext cx="44577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6" name="Google Shape;86;p1:notes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/>
          </a:p>
        </p:txBody>
      </p:sp>
      <p:sp>
        <p:nvSpPr>
          <p:cNvPr id="87" name="Google Shape;87;p1:notes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빈 화면" type="blank">
  <p:cSld name="BLANK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7" name="Google Shape;17;p3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세로 텍스트" type="vertTx">
  <p:cSld name="VERTICAL_TEXT"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2"/>
          <p:cNvSpPr txBox="1"/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4" name="Google Shape;74;p12"/>
          <p:cNvSpPr txBox="1"/>
          <p:nvPr>
            <p:ph idx="1" type="body"/>
          </p:nvPr>
        </p:nvSpPr>
        <p:spPr>
          <a:xfrm rot="5400000">
            <a:off x="2777332" y="-270668"/>
            <a:ext cx="4351338" cy="85439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5" name="Google Shape;75;p12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2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7" name="Google Shape;77;p12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세로 제목 및 텍스트" type="vertTitleAndTx">
  <p:cSld name="VERTICAL_TITLE_AND_VERTICAL_TEXT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3"/>
          <p:cNvSpPr txBox="1"/>
          <p:nvPr>
            <p:ph type="title"/>
          </p:nvPr>
        </p:nvSpPr>
        <p:spPr>
          <a:xfrm rot="5400000">
            <a:off x="5251054" y="2203054"/>
            <a:ext cx="5811838" cy="2135981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0" name="Google Shape;80;p13"/>
          <p:cNvSpPr txBox="1"/>
          <p:nvPr>
            <p:ph idx="1" type="body"/>
          </p:nvPr>
        </p:nvSpPr>
        <p:spPr>
          <a:xfrm rot="5400000">
            <a:off x="917179" y="128984"/>
            <a:ext cx="5811838" cy="628411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81" name="Google Shape;81;p13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2" name="Google Shape;82;p13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3" name="Google Shape;83;p13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슬라이드" type="title">
  <p:cSld name="TITLE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/>
          <p:nvPr>
            <p:ph type="ctrTitle"/>
          </p:nvPr>
        </p:nvSpPr>
        <p:spPr>
          <a:xfrm>
            <a:off x="742950" y="1122363"/>
            <a:ext cx="8420100" cy="23876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subTitle"/>
          </p:nvPr>
        </p:nvSpPr>
        <p:spPr>
          <a:xfrm>
            <a:off x="1238250" y="3602038"/>
            <a:ext cx="7429500" cy="16557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2" name="Google Shape;22;p4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4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 및 내용" type="obj">
  <p:cSld name="OBJECT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8" name="Google Shape;28;p5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9" name="Google Shape;29;p5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구역 머리글" type="secHead">
  <p:cSld name="SECTION_HEADER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6"/>
          <p:cNvSpPr txBox="1"/>
          <p:nvPr>
            <p:ph type="title"/>
          </p:nvPr>
        </p:nvSpPr>
        <p:spPr>
          <a:xfrm>
            <a:off x="675879" y="1709740"/>
            <a:ext cx="8543925" cy="285273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3" name="Google Shape;33;p6"/>
          <p:cNvSpPr txBox="1"/>
          <p:nvPr>
            <p:ph idx="1" type="body"/>
          </p:nvPr>
        </p:nvSpPr>
        <p:spPr>
          <a:xfrm>
            <a:off x="675879" y="4589465"/>
            <a:ext cx="8543925" cy="15001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>
                <a:solidFill>
                  <a:schemeClr val="dk1"/>
                </a:solidFill>
              </a:defRPr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6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6" name="Google Shape;36;p6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콘텐츠 2개" type="twoObj">
  <p:cSld name="TWO_OBJECTS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7"/>
          <p:cNvSpPr txBox="1"/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9" name="Google Shape;39;p7"/>
          <p:cNvSpPr txBox="1"/>
          <p:nvPr>
            <p:ph idx="1" type="body"/>
          </p:nvPr>
        </p:nvSpPr>
        <p:spPr>
          <a:xfrm>
            <a:off x="681038" y="1825625"/>
            <a:ext cx="42100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7"/>
          <p:cNvSpPr txBox="1"/>
          <p:nvPr>
            <p:ph idx="2" type="body"/>
          </p:nvPr>
        </p:nvSpPr>
        <p:spPr>
          <a:xfrm>
            <a:off x="5014913" y="1825625"/>
            <a:ext cx="4210050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1" name="Google Shape;41;p7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2" name="Google Shape;42;p7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비교" type="twoTxTwoObj">
  <p:cSld name="TWO_OBJECTS_WITH_TEX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682328" y="365126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682329" y="1681163"/>
            <a:ext cx="4190702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7" name="Google Shape;47;p8"/>
          <p:cNvSpPr txBox="1"/>
          <p:nvPr>
            <p:ph idx="2" type="body"/>
          </p:nvPr>
        </p:nvSpPr>
        <p:spPr>
          <a:xfrm>
            <a:off x="682329" y="2505075"/>
            <a:ext cx="4190702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8" name="Google Shape;48;p8"/>
          <p:cNvSpPr txBox="1"/>
          <p:nvPr>
            <p:ph idx="3" type="body"/>
          </p:nvPr>
        </p:nvSpPr>
        <p:spPr>
          <a:xfrm>
            <a:off x="5014913" y="1681163"/>
            <a:ext cx="4211340" cy="823912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9" name="Google Shape;49;p8"/>
          <p:cNvSpPr txBox="1"/>
          <p:nvPr>
            <p:ph idx="4" type="body"/>
          </p:nvPr>
        </p:nvSpPr>
        <p:spPr>
          <a:xfrm>
            <a:off x="5014913" y="2505075"/>
            <a:ext cx="4211340" cy="3684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3429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indent="-3429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indent="-3429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indent="-3429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indent="-3429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indent="-3429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indent="-3429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indent="-3429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indent="-3429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50" name="Google Shape;50;p8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1" name="Google Shape;51;p8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8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제목만" type="titleOnly">
  <p:cSld name="TITLE_ONLY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9"/>
          <p:cNvSpPr txBox="1"/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5" name="Google Shape;55;p9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9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7" name="Google Shape;57;p9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콘텐츠" type="objTx">
  <p:cSld name="OBJECT_WITH_CAPTION_TEXT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>
            <p:ph type="title"/>
          </p:nvPr>
        </p:nvSpPr>
        <p:spPr>
          <a:xfrm>
            <a:off x="682328" y="457200"/>
            <a:ext cx="3194943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0"/>
          <p:cNvSpPr txBox="1"/>
          <p:nvPr>
            <p:ph idx="1" type="body"/>
          </p:nvPr>
        </p:nvSpPr>
        <p:spPr>
          <a:xfrm>
            <a:off x="4211340" y="987426"/>
            <a:ext cx="5014913" cy="487362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318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indent="-4064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indent="-3810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indent="-355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indent="-355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indent="-355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indent="-355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indent="-355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indent="-355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61" name="Google Shape;61;p10"/>
          <p:cNvSpPr txBox="1"/>
          <p:nvPr>
            <p:ph idx="2" type="body"/>
          </p:nvPr>
        </p:nvSpPr>
        <p:spPr>
          <a:xfrm>
            <a:off x="682328" y="2057400"/>
            <a:ext cx="3194943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2" name="Google Shape;62;p10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0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10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캡션 있는 그림" type="picTx">
  <p:cSld name="PICTURE_WITH_CAPTION_TEXT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1"/>
          <p:cNvSpPr txBox="1"/>
          <p:nvPr>
            <p:ph type="title"/>
          </p:nvPr>
        </p:nvSpPr>
        <p:spPr>
          <a:xfrm>
            <a:off x="682328" y="457200"/>
            <a:ext cx="3194943" cy="1600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1"/>
          <p:cNvSpPr/>
          <p:nvPr>
            <p:ph idx="2" type="pic"/>
          </p:nvPr>
        </p:nvSpPr>
        <p:spPr>
          <a:xfrm>
            <a:off x="4211340" y="987426"/>
            <a:ext cx="5014913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8" name="Google Shape;68;p11"/>
          <p:cNvSpPr txBox="1"/>
          <p:nvPr>
            <p:ph idx="1" type="body"/>
          </p:nvPr>
        </p:nvSpPr>
        <p:spPr>
          <a:xfrm>
            <a:off x="682328" y="2057400"/>
            <a:ext cx="3194943" cy="38115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228600" lvl="0" marL="4572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indent="-228600" lvl="1" marL="914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indent="-228600" lvl="2" marL="1371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indent="-228600" lvl="3" marL="1828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indent="-228600" lvl="4" marL="2286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indent="-228600" lvl="5" marL="27432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indent="-228600" lvl="6" marL="3200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indent="-228600" lvl="7" marL="3657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indent="-228600" lvl="8" marL="41148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9" name="Google Shape;69;p11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1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1" name="Google Shape;71;p11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algn="r">
              <a:spcBef>
                <a:spcPts val="0"/>
              </a:spcBef>
              <a:buNone/>
              <a:defRPr/>
            </a:lvl1pPr>
            <a:lvl2pPr indent="0" lvl="1" marL="0" algn="r">
              <a:spcBef>
                <a:spcPts val="0"/>
              </a:spcBef>
              <a:buNone/>
              <a:defRPr/>
            </a:lvl2pPr>
            <a:lvl3pPr indent="0" lvl="2" marL="0" algn="r">
              <a:spcBef>
                <a:spcPts val="0"/>
              </a:spcBef>
              <a:buNone/>
              <a:defRPr/>
            </a:lvl3pPr>
            <a:lvl4pPr indent="0" lvl="3" marL="0" algn="r">
              <a:spcBef>
                <a:spcPts val="0"/>
              </a:spcBef>
              <a:buNone/>
              <a:defRPr/>
            </a:lvl4pPr>
            <a:lvl5pPr indent="0" lvl="4" marL="0" algn="r">
              <a:spcBef>
                <a:spcPts val="0"/>
              </a:spcBef>
              <a:buNone/>
              <a:defRPr/>
            </a:lvl5pPr>
            <a:lvl6pPr indent="0" lvl="5" marL="0" algn="r">
              <a:spcBef>
                <a:spcPts val="0"/>
              </a:spcBef>
              <a:buNone/>
              <a:defRPr/>
            </a:lvl6pPr>
            <a:lvl7pPr indent="0" lvl="6" marL="0" algn="r">
              <a:spcBef>
                <a:spcPts val="0"/>
              </a:spcBef>
              <a:buNone/>
              <a:defRPr/>
            </a:lvl7pPr>
            <a:lvl8pPr indent="0" lvl="7" marL="0" algn="r">
              <a:spcBef>
                <a:spcPts val="0"/>
              </a:spcBef>
              <a:buNone/>
              <a:defRPr/>
            </a:lvl8pPr>
            <a:lvl9pPr indent="0" lvl="8" marL="0" algn="r">
              <a:spcBef>
                <a:spcPts val="0"/>
              </a:spcBef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title"/>
          </p:nvPr>
        </p:nvSpPr>
        <p:spPr>
          <a:xfrm>
            <a:off x="681038" y="365126"/>
            <a:ext cx="8543925" cy="132556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i="0" sz="4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2"/>
          <p:cNvSpPr txBox="1"/>
          <p:nvPr>
            <p:ph idx="1" type="body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indent="-406400" lvl="0" marL="457200" marR="0" rt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i="0" sz="2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381000" lvl="1" marL="914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i="0" sz="2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55600" lvl="2" marL="1371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i="0" sz="20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42900" lvl="3" marL="1828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42900" lvl="4" marL="22860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0" type="dt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1" type="ftr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lvl="0" marR="0" rt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>
            <a:lvl1pPr indent="0" lvl="0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0" lvl="1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0" lvl="2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0" lvl="3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0" lvl="4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0" lvl="5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0" lvl="6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0" lvl="7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0" lvl="8" marL="0" marR="0" rtl="0" algn="r">
              <a:spcBef>
                <a:spcPts val="0"/>
              </a:spcBef>
              <a:buNone/>
              <a:defRPr b="0" i="0" sz="1200" u="none" cap="none" strike="noStrik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1" Type="http://schemas.openxmlformats.org/officeDocument/2006/relationships/image" Target="../media/image11.jpg"/><Relationship Id="rId10" Type="http://schemas.openxmlformats.org/officeDocument/2006/relationships/image" Target="../media/image12.png"/><Relationship Id="rId13" Type="http://schemas.openxmlformats.org/officeDocument/2006/relationships/hyperlink" Target="http://www.youtube.com/watch?v=IO0bd1jgGNI" TargetMode="External"/><Relationship Id="rId12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Relationship Id="rId4" Type="http://schemas.openxmlformats.org/officeDocument/2006/relationships/hyperlink" Target="https://arxiv.org/abs/1704.01271" TargetMode="External"/><Relationship Id="rId9" Type="http://schemas.openxmlformats.org/officeDocument/2006/relationships/image" Target="../media/image8.png"/><Relationship Id="rId15" Type="http://schemas.openxmlformats.org/officeDocument/2006/relationships/hyperlink" Target="http://www.youtube.com/watch?v=ruwYJW8lrRo" TargetMode="External"/><Relationship Id="rId14" Type="http://schemas.openxmlformats.org/officeDocument/2006/relationships/image" Target="../media/image9.jpg"/><Relationship Id="rId17" Type="http://schemas.openxmlformats.org/officeDocument/2006/relationships/image" Target="../media/image5.png"/><Relationship Id="rId16" Type="http://schemas.openxmlformats.org/officeDocument/2006/relationships/image" Target="../media/image6.jpg"/><Relationship Id="rId5" Type="http://schemas.openxmlformats.org/officeDocument/2006/relationships/image" Target="../media/image7.png"/><Relationship Id="rId6" Type="http://schemas.openxmlformats.org/officeDocument/2006/relationships/image" Target="../media/image1.png"/><Relationship Id="rId7" Type="http://schemas.openxmlformats.org/officeDocument/2006/relationships/image" Target="../media/image3.png"/><Relationship Id="rId8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"/>
          <p:cNvSpPr/>
          <p:nvPr/>
        </p:nvSpPr>
        <p:spPr>
          <a:xfrm>
            <a:off x="42811" y="30073"/>
            <a:ext cx="9820500" cy="6796200"/>
          </a:xfrm>
          <a:prstGeom prst="rect">
            <a:avLst/>
          </a:prstGeom>
          <a:noFill/>
          <a:ln cap="flat" cmpd="sng" w="107950">
            <a:solidFill>
              <a:srgbClr val="015196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62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1"/>
          <p:cNvSpPr/>
          <p:nvPr/>
        </p:nvSpPr>
        <p:spPr>
          <a:xfrm>
            <a:off x="361937" y="893154"/>
            <a:ext cx="9200100" cy="55827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1462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1" name="Google Shape;91;p1"/>
          <p:cNvPicPr preferRelativeResize="0"/>
          <p:nvPr/>
        </p:nvPicPr>
        <p:blipFill rotWithShape="1">
          <a:blip r:embed="rId3">
            <a:alphaModFix/>
          </a:blip>
          <a:srcRect b="13459" l="27067" r="27209" t="13580"/>
          <a:stretch/>
        </p:blipFill>
        <p:spPr>
          <a:xfrm>
            <a:off x="723845" y="3256453"/>
            <a:ext cx="2834640" cy="2928835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"/>
          <p:cNvSpPr/>
          <p:nvPr/>
        </p:nvSpPr>
        <p:spPr>
          <a:xfrm>
            <a:off x="326565" y="317599"/>
            <a:ext cx="257737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15196"/>
                </a:solidFill>
                <a:latin typeface="Calibri"/>
                <a:ea typeface="Calibri"/>
                <a:cs typeface="Calibri"/>
                <a:sym typeface="Calibri"/>
              </a:rPr>
              <a:t>Wheel Legged Humanoid</a:t>
            </a:r>
            <a:endParaRPr b="1" i="0" sz="1800" u="none" cap="none" strike="noStrike">
              <a:solidFill>
                <a:srgbClr val="01519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3" name="Google Shape;93;p1"/>
          <p:cNvCxnSpPr/>
          <p:nvPr/>
        </p:nvCxnSpPr>
        <p:spPr>
          <a:xfrm>
            <a:off x="361937" y="665416"/>
            <a:ext cx="2465153" cy="0"/>
          </a:xfrm>
          <a:prstGeom prst="straightConnector1">
            <a:avLst/>
          </a:prstGeom>
          <a:noFill/>
          <a:ln cap="flat" cmpd="sng" w="28575">
            <a:solidFill>
              <a:srgbClr val="015196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94" name="Google Shape;94;p1"/>
          <p:cNvSpPr/>
          <p:nvPr/>
        </p:nvSpPr>
        <p:spPr>
          <a:xfrm>
            <a:off x="42811" y="6580852"/>
            <a:ext cx="558225" cy="120574"/>
          </a:xfrm>
          <a:prstGeom prst="rect">
            <a:avLst/>
          </a:prstGeom>
          <a:noFill/>
          <a:ln>
            <a:noFill/>
          </a:ln>
        </p:spPr>
        <p:txBody>
          <a:bodyPr anchorCtr="0" anchor="ctr" bIns="37125" lIns="74275" spcFirstLastPara="1" rIns="74275" wrap="square" tIns="37125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i="0" lang="en-US" sz="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Page </a:t>
            </a:r>
            <a:r>
              <a:rPr lang="en-US" sz="800">
                <a:solidFill>
                  <a:schemeClr val="dk1"/>
                </a:solidFill>
              </a:rPr>
              <a:t>1</a:t>
            </a:r>
            <a:endParaRPr b="0" i="0" sz="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"/>
          <p:cNvSpPr/>
          <p:nvPr/>
        </p:nvSpPr>
        <p:spPr>
          <a:xfrm>
            <a:off x="3003260" y="317599"/>
            <a:ext cx="6540803" cy="3693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i="0" lang="en-US" sz="1800" u="none" cap="none" strike="noStrike">
                <a:solidFill>
                  <a:srgbClr val="015196"/>
                </a:solidFill>
                <a:latin typeface="Calibri"/>
                <a:ea typeface="Calibri"/>
                <a:cs typeface="Calibri"/>
                <a:sym typeface="Calibri"/>
              </a:rPr>
              <a:t>Dynamic Locomotion for the Wheel Legged Humanoid Robot</a:t>
            </a:r>
            <a:endParaRPr b="1" sz="1800">
              <a:solidFill>
                <a:srgbClr val="01519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96" name="Google Shape;96;p1"/>
          <p:cNvCxnSpPr/>
          <p:nvPr/>
        </p:nvCxnSpPr>
        <p:spPr>
          <a:xfrm>
            <a:off x="2903938" y="399061"/>
            <a:ext cx="0" cy="206408"/>
          </a:xfrm>
          <a:prstGeom prst="straightConnector1">
            <a:avLst/>
          </a:prstGeom>
          <a:noFill/>
          <a:ln cap="flat" cmpd="sng" w="28575">
            <a:solidFill>
              <a:srgbClr val="015196"/>
            </a:solidFill>
            <a:prstDash val="solid"/>
            <a:miter lim="800000"/>
            <a:headEnd len="sm" w="sm" type="none"/>
            <a:tailEnd len="sm" w="sm" type="none"/>
          </a:ln>
        </p:spPr>
      </p:cxnSp>
      <p:cxnSp>
        <p:nvCxnSpPr>
          <p:cNvPr id="97" name="Google Shape;97;p1"/>
          <p:cNvCxnSpPr/>
          <p:nvPr/>
        </p:nvCxnSpPr>
        <p:spPr>
          <a:xfrm rot="10800000">
            <a:off x="3795682" y="1127952"/>
            <a:ext cx="0" cy="5141512"/>
          </a:xfrm>
          <a:prstGeom prst="straightConnector1">
            <a:avLst/>
          </a:prstGeom>
          <a:noFill/>
          <a:ln cap="flat" cmpd="sng" w="28575">
            <a:solidFill>
              <a:srgbClr val="7F7F7F"/>
            </a:solidFill>
            <a:prstDash val="dot"/>
            <a:miter lim="800000"/>
            <a:headEnd len="sm" w="sm" type="none"/>
            <a:tailEnd len="sm" w="sm" type="none"/>
          </a:ln>
        </p:spPr>
      </p:cxnSp>
      <p:sp>
        <p:nvSpPr>
          <p:cNvPr id="98" name="Google Shape;98;p1"/>
          <p:cNvSpPr txBox="1"/>
          <p:nvPr/>
        </p:nvSpPr>
        <p:spPr>
          <a:xfrm>
            <a:off x="456483" y="2946496"/>
            <a:ext cx="333919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Optimization-based Whole Body Controller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3916602" y="982203"/>
            <a:ext cx="4957029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Optimization-based Foot Step Planning w/ template model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sp>
        <p:nvSpPr>
          <p:cNvPr id="100" name="Google Shape;100;p1"/>
          <p:cNvSpPr txBox="1"/>
          <p:nvPr/>
        </p:nvSpPr>
        <p:spPr>
          <a:xfrm>
            <a:off x="3979158" y="1264895"/>
            <a:ext cx="240222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QP Formulation ( </a:t>
            </a:r>
            <a:r>
              <a:rPr b="1" lang="en-US" sz="1000" u="sng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reference paper</a:t>
            </a:r>
            <a:r>
              <a:rPr b="1" lang="en-US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 )</a:t>
            </a:r>
            <a:endParaRPr/>
          </a:p>
        </p:txBody>
      </p:sp>
      <p:pic>
        <p:nvPicPr>
          <p:cNvPr descr="\documentclass{article}&#10;\usepackage{amsmath}&#10;\usepackage{amsfonts}&#10;\usepackage{amssymb}&#10;\pagestyle{empty}&#10;\begin{document}&#10;&#10;&#10;$$&#10;\begin{aligned}&#10;&amp; \min _{u_{T, x}, u_{T, y}, \tau, b_x, b_y} \alpha_1\left\|u_{T, x}-L_{n o m}\right\|+\alpha_2\left\|u_{T, y}-W_{n o m}\right\|+ \alpha_3\left\|\tau-\tau_{n o m}\right\|+\alpha_4\left\|b_x-b_{x, \text { nom }}\right\|+\alpha_5\left\|b_y-b_{y, n o m}\right\| \\&#10;&amp; \text { s.t. } \quad\left[\begin{array}{ccccc}&#10;1 &amp; 0 &amp; 0 &amp; 0 &amp; 0 \\&#10;-1 &amp; 0 &amp; 0 &amp; 0 &amp; 0 \\&#10;0 &amp; 1 &amp; 0 &amp; 0 &amp; 0 \\&#10;0 &amp; -1 &amp; 0 &amp; 0 &amp; 0 \\&#10;0 &amp; 0 &amp; 1 &amp; 0 &amp; 0 \\&#10;0 &amp; 0 &amp; -1 &amp; 0 &amp; 0&#10;\end{array}\right]\left[\begin{array}{c}&#10;u_{T, x} \\&#10;u_{T, y} \\&#10;\tau \\&#10;b_x \\&#10;b_y&#10;\end{array}\right] \leq\left[\begin{array}{c}&#10;L_{\max } \\&#10;-L_{\min } \\&#10;W_{\max } \\&#10;-W_{\min } \\&#10;e^{\omega_0 T_{\max }} \\&#10;-e^{\omega_0 T_{\min }}&#10;\end{array}\right] \\&#10;&amp; {\left[\begin{array}{ccccc}&#10;1 &amp; 0 &amp; -\left(\xi_{\text {mea }}-u_0\right) e^{-\omega_0 t} &amp; 1 &amp; 0 \\&#10;0 &amp; 1 &amp; -\left(\xi_{\text {mea }}-u_0\right) e^{-\omega_0 t} &amp; 0 &amp; 1&#10;\end{array}\right]\left[\begin{array}{c}&#10;u_{T, x} \\&#10;u_{T, y} \\&#10;\tau \\&#10;b_x \\&#10;b_y&#10;\end{array}\right]=\left[\begin{array}{c}&#10;u_{0, x} \\&#10;u_{0, y}&#10;\end{array}\right]} \\&#10;&amp;&#10;\end{aligned}&#10;$$&#10;&#10;\end{document}" id="101" name="Google Shape;101;p1" title="IguanaTex Bitmap Display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39860" y="1572638"/>
            <a:ext cx="4181008" cy="1387777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1"/>
          <p:cNvSpPr/>
          <p:nvPr/>
        </p:nvSpPr>
        <p:spPr>
          <a:xfrm>
            <a:off x="5577935" y="2388824"/>
            <a:ext cx="414518" cy="636008"/>
          </a:xfrm>
          <a:prstGeom prst="rect">
            <a:avLst/>
          </a:prstGeom>
          <a:noFill/>
          <a:ln cap="flat" cmpd="sng" w="22225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03" name="Google Shape;103;p1"/>
          <p:cNvCxnSpPr/>
          <p:nvPr/>
        </p:nvCxnSpPr>
        <p:spPr>
          <a:xfrm rot="10800000">
            <a:off x="5896091" y="2590646"/>
            <a:ext cx="212830" cy="651984"/>
          </a:xfrm>
          <a:prstGeom prst="straightConnector1">
            <a:avLst/>
          </a:prstGeom>
          <a:noFill/>
          <a:ln cap="flat" cmpd="sng" w="22225">
            <a:solidFill>
              <a:srgbClr val="FF0000"/>
            </a:solidFill>
            <a:prstDash val="solid"/>
            <a:miter lim="800000"/>
            <a:headEnd len="med" w="med" type="stealth"/>
            <a:tailEnd len="sm" w="sm" type="none"/>
          </a:ln>
        </p:spPr>
      </p:cxnSp>
      <p:cxnSp>
        <p:nvCxnSpPr>
          <p:cNvPr id="104" name="Google Shape;104;p1"/>
          <p:cNvCxnSpPr/>
          <p:nvPr/>
        </p:nvCxnSpPr>
        <p:spPr>
          <a:xfrm rot="5400000">
            <a:off x="5429179" y="2809282"/>
            <a:ext cx="406500" cy="308100"/>
          </a:xfrm>
          <a:prstGeom prst="curvedConnector3">
            <a:avLst>
              <a:gd fmla="val 50007" name="adj1"/>
            </a:avLst>
          </a:prstGeom>
          <a:noFill/>
          <a:ln cap="flat" cmpd="sng" w="19050">
            <a:solidFill>
              <a:srgbClr val="FF0000"/>
            </a:solidFill>
            <a:prstDash val="solid"/>
            <a:miter lim="800000"/>
            <a:headEnd len="sm" w="sm" type="none"/>
            <a:tailEnd len="med" w="med" type="triangle"/>
          </a:ln>
        </p:spPr>
      </p:cxnSp>
      <p:sp>
        <p:nvSpPr>
          <p:cNvPr id="105" name="Google Shape;105;p1"/>
          <p:cNvSpPr txBox="1"/>
          <p:nvPr/>
        </p:nvSpPr>
        <p:spPr>
          <a:xfrm>
            <a:off x="5507391" y="3259824"/>
            <a:ext cx="1154167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Landing location</a:t>
            </a:r>
            <a:endParaRPr/>
          </a:p>
        </p:txBody>
      </p:sp>
      <p:pic>
        <p:nvPicPr>
          <p:cNvPr descr="\documentclass{article}&#10;\usepackage{amsmath}&#10;\usepackage{amsfonts}&#10;\usepackage{amssymb}&#10;\pagestyle{empty}&#10;\begin{document}&#10;&#10;&#10;$$&#10;\tau=e^{\omega_0 T} \Longrightarrow T=\frac{1}{\omega_0} \log (\tau)&#10;$$&#10;&#10;\end{document}" id="106" name="Google Shape;106;p1" title="IguanaTex Bitmap Display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4323518" y="3117330"/>
            <a:ext cx="1230544" cy="22373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7" name="Google Shape;107;p1"/>
          <p:cNvCxnSpPr/>
          <p:nvPr/>
        </p:nvCxnSpPr>
        <p:spPr>
          <a:xfrm>
            <a:off x="4889334" y="3318574"/>
            <a:ext cx="159184" cy="0"/>
          </a:xfrm>
          <a:prstGeom prst="straightConnector1">
            <a:avLst/>
          </a:prstGeom>
          <a:noFill/>
          <a:ln cap="flat" cmpd="sng" w="38100">
            <a:solidFill>
              <a:srgbClr val="FF0000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8" name="Google Shape;108;p1"/>
          <p:cNvSpPr txBox="1"/>
          <p:nvPr/>
        </p:nvSpPr>
        <p:spPr>
          <a:xfrm>
            <a:off x="4323518" y="3285788"/>
            <a:ext cx="932164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rgbClr val="FF0000"/>
                </a:solidFill>
                <a:latin typeface="Calibri"/>
                <a:ea typeface="Calibri"/>
                <a:cs typeface="Calibri"/>
                <a:sym typeface="Calibri"/>
              </a:rPr>
              <a:t>Step duration</a:t>
            </a:r>
            <a:endParaRPr/>
          </a:p>
        </p:txBody>
      </p:sp>
      <p:grpSp>
        <p:nvGrpSpPr>
          <p:cNvPr id="109" name="Google Shape;109;p1"/>
          <p:cNvGrpSpPr/>
          <p:nvPr/>
        </p:nvGrpSpPr>
        <p:grpSpPr>
          <a:xfrm>
            <a:off x="7252387" y="2027410"/>
            <a:ext cx="2208920" cy="2096784"/>
            <a:chOff x="5905419" y="1400736"/>
            <a:chExt cx="2208920" cy="2096784"/>
          </a:xfrm>
        </p:grpSpPr>
        <p:pic>
          <p:nvPicPr>
            <p:cNvPr id="110" name="Google Shape;110;p1"/>
            <p:cNvPicPr preferRelativeResize="0"/>
            <p:nvPr/>
          </p:nvPicPr>
          <p:blipFill rotWithShape="1">
            <a:blip r:embed="rId7">
              <a:alphaModFix/>
            </a:blip>
            <a:srcRect b="0" l="0" r="0" t="0"/>
            <a:stretch/>
          </p:blipFill>
          <p:spPr>
            <a:xfrm>
              <a:off x="6653715" y="1400736"/>
              <a:ext cx="1300424" cy="1905867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1" name="Google Shape;111;p1"/>
            <p:cNvPicPr preferRelativeResize="0"/>
            <p:nvPr/>
          </p:nvPicPr>
          <p:blipFill rotWithShape="1">
            <a:blip r:embed="rId8">
              <a:alphaModFix/>
            </a:blip>
            <a:srcRect b="0" l="0" r="0" t="0"/>
            <a:stretch/>
          </p:blipFill>
          <p:spPr>
            <a:xfrm>
              <a:off x="5905419" y="1400736"/>
              <a:ext cx="643036" cy="1905867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12" name="Google Shape;112;p1"/>
            <p:cNvCxnSpPr/>
            <p:nvPr/>
          </p:nvCxnSpPr>
          <p:spPr>
            <a:xfrm>
              <a:off x="7096840" y="2182162"/>
              <a:ext cx="468793" cy="0"/>
            </a:xfrm>
            <a:prstGeom prst="straightConnector1">
              <a:avLst/>
            </a:prstGeom>
            <a:noFill/>
            <a:ln cap="flat" cmpd="sng" w="31750">
              <a:solidFill>
                <a:srgbClr val="FF0000"/>
              </a:solidFill>
              <a:prstDash val="dot"/>
              <a:miter lim="800000"/>
              <a:headEnd len="sm" w="sm" type="none"/>
              <a:tailEnd len="sm" w="sm" type="none"/>
            </a:ln>
          </p:spPr>
        </p:cxnSp>
        <p:sp>
          <p:nvSpPr>
            <p:cNvPr id="113" name="Google Shape;113;p1"/>
            <p:cNvSpPr txBox="1"/>
            <p:nvPr/>
          </p:nvSpPr>
          <p:spPr>
            <a:xfrm>
              <a:off x="7232334" y="2182162"/>
              <a:ext cx="500653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0.2m</a:t>
              </a:r>
              <a:endParaRPr/>
            </a:p>
          </p:txBody>
        </p:sp>
        <p:cxnSp>
          <p:nvCxnSpPr>
            <p:cNvPr id="114" name="Google Shape;114;p1"/>
            <p:cNvCxnSpPr/>
            <p:nvPr/>
          </p:nvCxnSpPr>
          <p:spPr>
            <a:xfrm rot="10800000">
              <a:off x="7102106" y="2179802"/>
              <a:ext cx="0" cy="763468"/>
            </a:xfrm>
            <a:prstGeom prst="straightConnector1">
              <a:avLst/>
            </a:prstGeom>
            <a:noFill/>
            <a:ln cap="flat" cmpd="sng" w="31750">
              <a:solidFill>
                <a:srgbClr val="FF0000"/>
              </a:solidFill>
              <a:prstDash val="dot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5" name="Google Shape;115;p1"/>
            <p:cNvCxnSpPr/>
            <p:nvPr/>
          </p:nvCxnSpPr>
          <p:spPr>
            <a:xfrm rot="10800000">
              <a:off x="7528687" y="2644150"/>
              <a:ext cx="0" cy="524904"/>
            </a:xfrm>
            <a:prstGeom prst="straightConnector1">
              <a:avLst/>
            </a:prstGeom>
            <a:noFill/>
            <a:ln cap="flat" cmpd="sng" w="31750">
              <a:solidFill>
                <a:srgbClr val="FF0000"/>
              </a:solidFill>
              <a:prstDash val="dot"/>
              <a:miter lim="800000"/>
              <a:headEnd len="sm" w="sm" type="none"/>
              <a:tailEnd len="sm" w="sm" type="none"/>
            </a:ln>
          </p:spPr>
        </p:cxnSp>
        <p:cxnSp>
          <p:nvCxnSpPr>
            <p:cNvPr id="116" name="Google Shape;116;p1"/>
            <p:cNvCxnSpPr/>
            <p:nvPr/>
          </p:nvCxnSpPr>
          <p:spPr>
            <a:xfrm>
              <a:off x="7327230" y="2051172"/>
              <a:ext cx="513668" cy="0"/>
            </a:xfrm>
            <a:prstGeom prst="straightConnector1">
              <a:avLst/>
            </a:prstGeom>
            <a:noFill/>
            <a:ln cap="flat" cmpd="sng" w="31750">
              <a:solidFill>
                <a:srgbClr val="FF0000"/>
              </a:solidFill>
              <a:prstDash val="dot"/>
              <a:miter lim="800000"/>
              <a:headEnd len="sm" w="sm" type="none"/>
              <a:tailEnd len="sm" w="sm" type="none"/>
            </a:ln>
          </p:spPr>
        </p:cxnSp>
        <p:sp>
          <p:nvSpPr>
            <p:cNvPr id="117" name="Google Shape;117;p1"/>
            <p:cNvSpPr txBox="1"/>
            <p:nvPr/>
          </p:nvSpPr>
          <p:spPr>
            <a:xfrm>
              <a:off x="7510106" y="1872994"/>
              <a:ext cx="500653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0.78m</a:t>
              </a:r>
              <a:endParaRPr/>
            </a:p>
          </p:txBody>
        </p:sp>
        <p:sp>
          <p:nvSpPr>
            <p:cNvPr id="118" name="Google Shape;118;p1"/>
            <p:cNvSpPr txBox="1"/>
            <p:nvPr/>
          </p:nvSpPr>
          <p:spPr>
            <a:xfrm>
              <a:off x="6490780" y="3282076"/>
              <a:ext cx="1623559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Prismatic range : 0 – 0.25</a:t>
              </a:r>
              <a:endParaRPr/>
            </a:p>
          </p:txBody>
        </p:sp>
        <p:sp>
          <p:nvSpPr>
            <p:cNvPr id="119" name="Google Shape;119;p1"/>
            <p:cNvSpPr txBox="1"/>
            <p:nvPr/>
          </p:nvSpPr>
          <p:spPr>
            <a:xfrm>
              <a:off x="6731681" y="2644150"/>
              <a:ext cx="500653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0.5m</a:t>
              </a:r>
              <a:endParaRPr/>
            </a:p>
          </p:txBody>
        </p:sp>
        <p:sp>
          <p:nvSpPr>
            <p:cNvPr id="120" name="Google Shape;120;p1"/>
            <p:cNvSpPr txBox="1"/>
            <p:nvPr/>
          </p:nvSpPr>
          <p:spPr>
            <a:xfrm>
              <a:off x="7473006" y="2998048"/>
              <a:ext cx="500653" cy="21544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800">
                  <a:solidFill>
                    <a:srgbClr val="FF0000"/>
                  </a:solidFill>
                  <a:latin typeface="Calibri"/>
                  <a:ea typeface="Calibri"/>
                  <a:cs typeface="Calibri"/>
                  <a:sym typeface="Calibri"/>
                </a:rPr>
                <a:t>0.25m</a:t>
              </a:r>
              <a:endParaRPr/>
            </a:p>
          </p:txBody>
        </p:sp>
      </p:grpSp>
      <p:sp>
        <p:nvSpPr>
          <p:cNvPr id="121" name="Google Shape;121;p1"/>
          <p:cNvSpPr txBox="1"/>
          <p:nvPr/>
        </p:nvSpPr>
        <p:spPr>
          <a:xfrm>
            <a:off x="7086174" y="1753681"/>
            <a:ext cx="2402223" cy="24622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0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Template Model ( pointfoot )</a:t>
            </a:r>
            <a:endParaRPr/>
          </a:p>
        </p:txBody>
      </p:sp>
      <p:sp>
        <p:nvSpPr>
          <p:cNvPr id="122" name="Google Shape;122;p1"/>
          <p:cNvSpPr txBox="1"/>
          <p:nvPr/>
        </p:nvSpPr>
        <p:spPr>
          <a:xfrm>
            <a:off x="6959663" y="6207650"/>
            <a:ext cx="2465100" cy="215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DCM-based Walking Pattern Generation(video)</a:t>
            </a:r>
            <a:endParaRPr/>
          </a:p>
        </p:txBody>
      </p:sp>
      <p:cxnSp>
        <p:nvCxnSpPr>
          <p:cNvPr id="123" name="Google Shape;123;p1"/>
          <p:cNvCxnSpPr/>
          <p:nvPr/>
        </p:nvCxnSpPr>
        <p:spPr>
          <a:xfrm flipH="1" rot="10800000">
            <a:off x="6946574" y="1871547"/>
            <a:ext cx="20700" cy="1788000"/>
          </a:xfrm>
          <a:prstGeom prst="straightConnector1">
            <a:avLst/>
          </a:prstGeom>
          <a:noFill/>
          <a:ln cap="flat" cmpd="sng" w="28575">
            <a:solidFill>
              <a:srgbClr val="7F7F7F"/>
            </a:solidFill>
            <a:prstDash val="dot"/>
            <a:miter lim="800000"/>
            <a:headEnd len="sm" w="sm" type="none"/>
            <a:tailEnd len="sm" w="sm" type="none"/>
          </a:ln>
        </p:spPr>
      </p:cxnSp>
      <p:pic>
        <p:nvPicPr>
          <p:cNvPr id="124" name="Google Shape;124;p1"/>
          <p:cNvPicPr preferRelativeResize="0"/>
          <p:nvPr/>
        </p:nvPicPr>
        <p:blipFill rotWithShape="1">
          <a:blip r:embed="rId9">
            <a:alphaModFix/>
          </a:blip>
          <a:srcRect b="5852" l="2319" r="4260" t="14866"/>
          <a:stretch/>
        </p:blipFill>
        <p:spPr>
          <a:xfrm>
            <a:off x="7102904" y="4223455"/>
            <a:ext cx="2178621" cy="106576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"/>
          <p:cNvSpPr txBox="1"/>
          <p:nvPr/>
        </p:nvSpPr>
        <p:spPr>
          <a:xfrm>
            <a:off x="7100056" y="4980319"/>
            <a:ext cx="13449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700">
                <a:solidFill>
                  <a:srgbClr val="7030A0"/>
                </a:solidFill>
                <a:latin typeface="Nanum Gothic"/>
                <a:ea typeface="Nanum Gothic"/>
                <a:cs typeface="Nanum Gothic"/>
                <a:sym typeface="Nanum Gothic"/>
              </a:rPr>
              <a:t>CoM</a:t>
            </a:r>
            <a:r>
              <a:rPr b="1" lang="en-US" sz="7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</a:t>
            </a:r>
            <a:r>
              <a:rPr b="1" lang="en-US" sz="700">
                <a:solidFill>
                  <a:srgbClr val="009C71"/>
                </a:solidFill>
                <a:latin typeface="Nanum Gothic"/>
                <a:ea typeface="Nanum Gothic"/>
                <a:cs typeface="Nanum Gothic"/>
                <a:sym typeface="Nanum Gothic"/>
              </a:rPr>
              <a:t>DCM</a:t>
            </a:r>
            <a:r>
              <a:rPr b="1" lang="en-US" sz="7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 Swing foot(</a:t>
            </a:r>
            <a:r>
              <a:rPr b="1" lang="en-US" sz="700">
                <a:solidFill>
                  <a:srgbClr val="F1E441"/>
                </a:solidFill>
                <a:latin typeface="Nanum Gothic"/>
                <a:ea typeface="Nanum Gothic"/>
                <a:cs typeface="Nanum Gothic"/>
                <a:sym typeface="Nanum Gothic"/>
              </a:rPr>
              <a:t>L</a:t>
            </a:r>
            <a:r>
              <a:rPr b="1" lang="en-US" sz="7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,</a:t>
            </a:r>
            <a:r>
              <a:rPr b="1" lang="en-US" sz="700">
                <a:solidFill>
                  <a:srgbClr val="0072B2"/>
                </a:solidFill>
                <a:latin typeface="Nanum Gothic"/>
                <a:ea typeface="Nanum Gothic"/>
                <a:cs typeface="Nanum Gothic"/>
                <a:sym typeface="Nanum Gothic"/>
              </a:rPr>
              <a:t>R</a:t>
            </a:r>
            <a:r>
              <a:rPr b="1" lang="en-US" sz="7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)</a:t>
            </a:r>
            <a:r>
              <a:rPr b="1" lang="en-US" sz="700">
                <a:solidFill>
                  <a:srgbClr val="0070C0"/>
                </a:solidFill>
                <a:latin typeface="Nanum Gothic"/>
                <a:ea typeface="Nanum Gothic"/>
                <a:cs typeface="Nanum Gothic"/>
                <a:sym typeface="Nanum Gothic"/>
              </a:rPr>
              <a:t> </a:t>
            </a:r>
            <a:r>
              <a:rPr lang="en-US" sz="7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Trajectory</a:t>
            </a:r>
            <a:endParaRPr/>
          </a:p>
        </p:txBody>
      </p:sp>
      <p:sp>
        <p:nvSpPr>
          <p:cNvPr id="126" name="Google Shape;126;p1"/>
          <p:cNvSpPr txBox="1"/>
          <p:nvPr/>
        </p:nvSpPr>
        <p:spPr>
          <a:xfrm>
            <a:off x="4036804" y="6105017"/>
            <a:ext cx="2703793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Robot walking in generated gait pattern,</a:t>
            </a:r>
            <a:endParaRPr/>
          </a:p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(Constrainted roll, pitch, yaw) (video)</a:t>
            </a:r>
            <a:endParaRPr/>
          </a:p>
        </p:txBody>
      </p:sp>
      <p:sp>
        <p:nvSpPr>
          <p:cNvPr id="127" name="Google Shape;127;p1"/>
          <p:cNvSpPr txBox="1"/>
          <p:nvPr/>
        </p:nvSpPr>
        <p:spPr>
          <a:xfrm>
            <a:off x="725525" y="6207633"/>
            <a:ext cx="2828742" cy="21544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8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Squat Motion using WBC, w/ 4 contact point (video)</a:t>
            </a:r>
            <a:endParaRPr/>
          </a:p>
        </p:txBody>
      </p:sp>
      <p:pic>
        <p:nvPicPr>
          <p:cNvPr id="128" name="Google Shape;128;p1"/>
          <p:cNvPicPr preferRelativeResize="0"/>
          <p:nvPr/>
        </p:nvPicPr>
        <p:blipFill rotWithShape="1">
          <a:blip r:embed="rId10">
            <a:alphaModFix/>
          </a:blip>
          <a:srcRect b="8038" l="35138" r="34954" t="9592"/>
          <a:stretch/>
        </p:blipFill>
        <p:spPr>
          <a:xfrm>
            <a:off x="736139" y="1300273"/>
            <a:ext cx="945186" cy="1591546"/>
          </a:xfrm>
          <a:prstGeom prst="rect">
            <a:avLst/>
          </a:prstGeom>
          <a:noFill/>
          <a:ln>
            <a:noFill/>
          </a:ln>
        </p:spPr>
      </p:pic>
      <p:sp>
        <p:nvSpPr>
          <p:cNvPr id="129" name="Google Shape;129;p1"/>
          <p:cNvSpPr txBox="1"/>
          <p:nvPr/>
        </p:nvSpPr>
        <p:spPr>
          <a:xfrm>
            <a:off x="456483" y="976304"/>
            <a:ext cx="3899494" cy="2769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>
                <a:solidFill>
                  <a:schemeClr val="dk1"/>
                </a:solidFill>
                <a:latin typeface="Nanum Gothic"/>
                <a:ea typeface="Nanum Gothic"/>
                <a:cs typeface="Nanum Gothic"/>
                <a:sym typeface="Nanum Gothic"/>
              </a:rPr>
              <a:t>Wheel Legged Humanoid Robot Model</a:t>
            </a:r>
            <a:endParaRPr b="1" sz="1200">
              <a:solidFill>
                <a:schemeClr val="dk1"/>
              </a:solidFill>
              <a:latin typeface="Nanum Gothic"/>
              <a:ea typeface="Nanum Gothic"/>
              <a:cs typeface="Nanum Gothic"/>
              <a:sym typeface="Nanum Gothic"/>
            </a:endParaRPr>
          </a:p>
        </p:txBody>
      </p:sp>
      <p:pic>
        <p:nvPicPr>
          <p:cNvPr descr="운동장비, 헬스장, 스포츠, 실내이(가) 표시된 사진&#10;&#10;자동 생성된 설명" id="130" name="Google Shape;130;p1"/>
          <p:cNvPicPr preferRelativeResize="0"/>
          <p:nvPr/>
        </p:nvPicPr>
        <p:blipFill rotWithShape="1">
          <a:blip r:embed="rId11">
            <a:alphaModFix/>
          </a:blip>
          <a:srcRect b="6468" l="0" r="0" t="7776"/>
          <a:stretch/>
        </p:blipFill>
        <p:spPr>
          <a:xfrm>
            <a:off x="2022533" y="1299630"/>
            <a:ext cx="1387495" cy="158646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1"/>
          <p:cNvSpPr txBox="1"/>
          <p:nvPr/>
        </p:nvSpPr>
        <p:spPr>
          <a:xfrm>
            <a:off x="992163" y="1310917"/>
            <a:ext cx="9321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MuJoCo</a:t>
            </a:r>
            <a:endParaRPr/>
          </a:p>
        </p:txBody>
      </p:sp>
      <p:sp>
        <p:nvSpPr>
          <p:cNvPr id="132" name="Google Shape;132;p1"/>
          <p:cNvSpPr txBox="1"/>
          <p:nvPr/>
        </p:nvSpPr>
        <p:spPr>
          <a:xfrm>
            <a:off x="2600804" y="2650175"/>
            <a:ext cx="932164" cy="23083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900">
                <a:solidFill>
                  <a:srgbClr val="FF0000"/>
                </a:solidFill>
                <a:highlight>
                  <a:srgbClr val="FFFF00"/>
                </a:highlight>
                <a:latin typeface="Calibri"/>
                <a:ea typeface="Calibri"/>
                <a:cs typeface="Calibri"/>
                <a:sym typeface="Calibri"/>
              </a:rPr>
              <a:t>MAHRU_WL</a:t>
            </a:r>
            <a:endParaRPr/>
          </a:p>
        </p:txBody>
      </p:sp>
      <p:pic>
        <p:nvPicPr>
          <p:cNvPr id="133" name="Google Shape;133;p1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4055415" y="3598626"/>
            <a:ext cx="2685182" cy="2521188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The orientation of the robot is constrained. Robot Position follows the CoM trajectory generated by DCM offset." id="134" name="Google Shape;134;p1" title="Nominal Gait Pattern wo Balance Control">
            <a:hlinkClick r:id="rId13"/>
          </p:cNvPr>
          <p:cNvPicPr preferRelativeResize="0"/>
          <p:nvPr/>
        </p:nvPicPr>
        <p:blipFill>
          <a:blip r:embed="rId14">
            <a:alphaModFix/>
          </a:blip>
          <a:stretch>
            <a:fillRect/>
          </a:stretch>
        </p:blipFill>
        <p:spPr>
          <a:xfrm>
            <a:off x="4055425" y="3598625"/>
            <a:ext cx="2685175" cy="252120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Whole Body Control of Wheel-Legged Humanoid Robot. Balancing and squat motion using optimization-based WBC." id="135" name="Google Shape;135;p1" title="Whole Body Control Squat Motion">
            <a:hlinkClick r:id="rId15"/>
          </p:cNvPr>
          <p:cNvPicPr preferRelativeResize="0"/>
          <p:nvPr/>
        </p:nvPicPr>
        <p:blipFill>
          <a:blip r:embed="rId16">
            <a:alphaModFix/>
          </a:blip>
          <a:stretch>
            <a:fillRect/>
          </a:stretch>
        </p:blipFill>
        <p:spPr>
          <a:xfrm>
            <a:off x="725800" y="3251125"/>
            <a:ext cx="2828750" cy="2928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1"/>
          <p:cNvPicPr preferRelativeResize="0"/>
          <p:nvPr/>
        </p:nvPicPr>
        <p:blipFill>
          <a:blip r:embed="rId17">
            <a:alphaModFix/>
          </a:blip>
          <a:stretch>
            <a:fillRect/>
          </a:stretch>
        </p:blipFill>
        <p:spPr>
          <a:xfrm>
            <a:off x="7100049" y="5251595"/>
            <a:ext cx="2178627" cy="933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xmlns:r="http://schemas.openxmlformats.org/officeDocument/2006/relationships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2023-08-07T13:49:03Z</dcterms:created>
  <dc:creator>김준영</dc:creator>
</cp:coreProperties>
</file>